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62" r:id="rId3"/>
    <p:sldId id="260" r:id="rId4"/>
    <p:sldId id="303" r:id="rId5"/>
    <p:sldId id="256" r:id="rId6"/>
    <p:sldId id="275" r:id="rId7"/>
    <p:sldId id="292" r:id="rId8"/>
    <p:sldId id="334" r:id="rId9"/>
    <p:sldId id="335" r:id="rId10"/>
    <p:sldId id="316" r:id="rId11"/>
    <p:sldId id="309" r:id="rId12"/>
    <p:sldId id="311" r:id="rId13"/>
    <p:sldId id="310" r:id="rId14"/>
    <p:sldId id="312" r:id="rId15"/>
    <p:sldId id="324" r:id="rId16"/>
    <p:sldId id="325" r:id="rId17"/>
    <p:sldId id="315" r:id="rId18"/>
    <p:sldId id="326" r:id="rId19"/>
    <p:sldId id="329" r:id="rId20"/>
    <p:sldId id="327" r:id="rId21"/>
    <p:sldId id="328" r:id="rId22"/>
    <p:sldId id="317" r:id="rId23"/>
    <p:sldId id="313" r:id="rId24"/>
    <p:sldId id="314" r:id="rId25"/>
    <p:sldId id="304" r:id="rId26"/>
    <p:sldId id="323" r:id="rId27"/>
    <p:sldId id="319" r:id="rId28"/>
    <p:sldId id="318" r:id="rId29"/>
    <p:sldId id="321" r:id="rId30"/>
    <p:sldId id="305" r:id="rId31"/>
    <p:sldId id="306" r:id="rId32"/>
    <p:sldId id="307" r:id="rId33"/>
    <p:sldId id="322" r:id="rId34"/>
    <p:sldId id="330" r:id="rId35"/>
    <p:sldId id="331" r:id="rId36"/>
    <p:sldId id="300" r:id="rId37"/>
    <p:sldId id="308" r:id="rId38"/>
    <p:sldId id="332" r:id="rId39"/>
    <p:sldId id="333" r:id="rId40"/>
    <p:sldId id="293" r:id="rId41"/>
    <p:sldId id="281" r:id="rId42"/>
    <p:sldId id="299" r:id="rId43"/>
    <p:sldId id="302" r:id="rId44"/>
    <p:sldId id="301" r:id="rId45"/>
    <p:sldId id="273" r:id="rId46"/>
    <p:sldId id="268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정 하" initials="유하" lastIdx="1" clrIdx="0">
    <p:extLst>
      <p:ext uri="{19B8F6BF-5375-455C-9EA6-DF929625EA0E}">
        <p15:presenceInfo xmlns:p15="http://schemas.microsoft.com/office/powerpoint/2012/main" userId="3652c044406286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96BB"/>
    <a:srgbClr val="FFFFFF"/>
    <a:srgbClr val="78AFCE"/>
    <a:srgbClr val="8BACBD"/>
    <a:srgbClr val="F9EAE7"/>
    <a:srgbClr val="D1CCC5"/>
    <a:srgbClr val="B2AA9F"/>
    <a:srgbClr val="A2978D"/>
    <a:srgbClr val="D7DBDC"/>
    <a:srgbClr val="91BA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36" autoAdjust="0"/>
  </p:normalViewPr>
  <p:slideViewPr>
    <p:cSldViewPr snapToGrid="0" showGuides="1">
      <p:cViewPr varScale="1">
        <p:scale>
          <a:sx n="113" d="100"/>
          <a:sy n="113" d="100"/>
        </p:scale>
        <p:origin x="51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AF156-08AC-4E39-82DD-6D13D4C5B13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3930-8EB9-4076-8B61-C440A7185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3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64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5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4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51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18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2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3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40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20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7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프론트의 경험을 고르 갖추기 위해</a:t>
            </a:r>
            <a:r>
              <a:rPr lang="en-US" altLang="ko-KR" dirty="0"/>
              <a:t>, </a:t>
            </a:r>
            <a:r>
              <a:rPr lang="ko-KR" altLang="en-US" dirty="0"/>
              <a:t>그리고 최대한 개발을 겹치지 않게 하기위해 기능별로 개발을 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자신의 맡은 기능의 프론트와 </a:t>
            </a:r>
            <a:r>
              <a:rPr lang="ko-KR" altLang="en-US" dirty="0" err="1"/>
              <a:t>백엔드를</a:t>
            </a:r>
            <a:r>
              <a:rPr lang="ko-KR" altLang="en-US" dirty="0"/>
              <a:t> 각자 개발하기로 하였습니다</a:t>
            </a:r>
            <a:r>
              <a:rPr lang="en-US" altLang="ko-KR" dirty="0"/>
              <a:t>. </a:t>
            </a:r>
            <a:r>
              <a:rPr lang="ko-KR" altLang="en-US" dirty="0"/>
              <a:t>설계과정에서는 우선 각자의 와이어프레임을 만들고</a:t>
            </a:r>
            <a:r>
              <a:rPr lang="en-US" altLang="ko-KR" dirty="0"/>
              <a:t>, </a:t>
            </a:r>
            <a:r>
              <a:rPr lang="en-US" altLang="ko-KR" dirty="0" err="1"/>
              <a:t>erd</a:t>
            </a:r>
            <a:r>
              <a:rPr lang="ko-KR" altLang="en-US" dirty="0"/>
              <a:t>팀과 웹 디자인 팀으로 </a:t>
            </a:r>
            <a:r>
              <a:rPr lang="ko-KR" altLang="en-US" dirty="0" err="1"/>
              <a:t>나누아</a:t>
            </a:r>
            <a:r>
              <a:rPr lang="ko-KR" altLang="en-US" dirty="0"/>
              <a:t>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2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4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4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프론트의 경험을 고르 갖추기 위해</a:t>
            </a:r>
            <a:r>
              <a:rPr lang="en-US" altLang="ko-KR" dirty="0"/>
              <a:t>, </a:t>
            </a:r>
            <a:r>
              <a:rPr lang="ko-KR" altLang="en-US" dirty="0"/>
              <a:t>그리고 최대한 개발을 겹치지 않게 하기위해 기능별로 개발을 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자신의 맡은 기능의 프론트와 </a:t>
            </a:r>
            <a:r>
              <a:rPr lang="ko-KR" altLang="en-US" dirty="0" err="1"/>
              <a:t>백엔드를</a:t>
            </a:r>
            <a:r>
              <a:rPr lang="ko-KR" altLang="en-US" dirty="0"/>
              <a:t> 각자 개발하기로 하였습니다</a:t>
            </a:r>
            <a:r>
              <a:rPr lang="en-US" altLang="ko-KR" dirty="0"/>
              <a:t>. </a:t>
            </a:r>
            <a:r>
              <a:rPr lang="ko-KR" altLang="en-US" dirty="0"/>
              <a:t>설계과정에서는 우선 각자의 와이어프레임을 만들고</a:t>
            </a:r>
            <a:r>
              <a:rPr lang="en-US" altLang="ko-KR" dirty="0"/>
              <a:t>, </a:t>
            </a:r>
            <a:r>
              <a:rPr lang="en-US" altLang="ko-KR" dirty="0" err="1"/>
              <a:t>erd</a:t>
            </a:r>
            <a:r>
              <a:rPr lang="ko-KR" altLang="en-US" dirty="0"/>
              <a:t>팀과 웹 디자인 팀으로 </a:t>
            </a:r>
            <a:r>
              <a:rPr lang="ko-KR" altLang="en-US" dirty="0" err="1"/>
              <a:t>나누아</a:t>
            </a:r>
            <a:r>
              <a:rPr lang="ko-KR" altLang="en-US" dirty="0"/>
              <a:t>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76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Erd</a:t>
            </a:r>
            <a:r>
              <a:rPr lang="ko-KR" altLang="en-US" dirty="0"/>
              <a:t>설계는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클라우드를 이용하여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05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기획과 시장조사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설계는 이미 진행을 했기에 하루에 소요시간을 하루로 표현하였고</a:t>
            </a:r>
            <a:r>
              <a:rPr lang="en-US" altLang="ko-KR" dirty="0"/>
              <a:t>, </a:t>
            </a:r>
            <a:r>
              <a:rPr lang="ko-KR" altLang="en-US" dirty="0"/>
              <a:t>역시 기능단위로 역할을 나누었기에 목표를 화면구현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기능구현으로 나누어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17~26</a:t>
            </a:r>
            <a:r>
              <a:rPr lang="ko-KR" altLang="en-US" dirty="0"/>
              <a:t>일까지는 프론트 화면 구현을 모두 끝내는 것을 목표로 하였고</a:t>
            </a:r>
            <a:r>
              <a:rPr lang="en-US" altLang="ko-KR" dirty="0"/>
              <a:t>, 29~ 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까지는 팀원 각자가 맡은 </a:t>
            </a:r>
            <a:r>
              <a:rPr lang="ko-KR" altLang="en-US" dirty="0" err="1"/>
              <a:t>백엔드</a:t>
            </a:r>
            <a:r>
              <a:rPr lang="ko-KR" altLang="en-US" dirty="0"/>
              <a:t> 기능 구현을 완성하는 것을 목표로 설정했습니다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 과</a:t>
            </a:r>
            <a:r>
              <a:rPr lang="en-US" altLang="ko-KR" dirty="0"/>
              <a:t> 13</a:t>
            </a:r>
            <a:r>
              <a:rPr lang="ko-KR" altLang="en-US" dirty="0"/>
              <a:t>일 이틀간 </a:t>
            </a:r>
            <a:r>
              <a:rPr lang="en-US" altLang="ko-KR" dirty="0"/>
              <a:t>1</a:t>
            </a:r>
            <a:r>
              <a:rPr lang="ko-KR" altLang="en-US" dirty="0"/>
              <a:t>차 테스트와 리허설을 진행할 것이고</a:t>
            </a:r>
            <a:r>
              <a:rPr lang="en-US" altLang="ko-KR" dirty="0"/>
              <a:t>, </a:t>
            </a:r>
            <a:r>
              <a:rPr lang="ko-KR" altLang="en-US" dirty="0"/>
              <a:t>여기서 나온 에러를 수정하여 </a:t>
            </a:r>
            <a:r>
              <a:rPr lang="en-US" altLang="ko-KR" dirty="0"/>
              <a:t>13</a:t>
            </a:r>
            <a:r>
              <a:rPr lang="ko-KR" altLang="en-US" dirty="0"/>
              <a:t>일과 </a:t>
            </a:r>
            <a:r>
              <a:rPr lang="en-US" altLang="ko-KR" dirty="0"/>
              <a:t>14</a:t>
            </a:r>
            <a:r>
              <a:rPr lang="ko-KR" altLang="en-US" dirty="0"/>
              <a:t>일에 수정 및 재 테스트</a:t>
            </a:r>
            <a:r>
              <a:rPr lang="en-US" altLang="ko-KR" dirty="0"/>
              <a:t>, </a:t>
            </a:r>
            <a:r>
              <a:rPr lang="ko-KR" altLang="en-US"/>
              <a:t>리허설을 진행할것입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6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4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6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6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9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8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8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2024-04-30(Tue)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271799" y="6107905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0717-ED2C-0C8D-CBC8-E8D1D3B86AE2}"/>
              </a:ext>
            </a:extLst>
          </p:cNvPr>
          <p:cNvSpPr txBox="1"/>
          <p:nvPr/>
        </p:nvSpPr>
        <p:spPr>
          <a:xfrm>
            <a:off x="5138979" y="4006720"/>
            <a:ext cx="70530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err="1">
                <a:solidFill>
                  <a:schemeClr val="bg1"/>
                </a:solidFill>
              </a:rPr>
              <a:t>Team.Lotto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31CF9E-3EB6-855A-027B-26A6188F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584" y="6563173"/>
            <a:ext cx="2343477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2223796" y="3438435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</a:rPr>
              <a:t>메인페이지</a:t>
            </a:r>
            <a:r>
              <a:rPr lang="ko-KR" altLang="en-US" sz="3600" b="1" spc="600" dirty="0">
                <a:solidFill>
                  <a:schemeClr val="bg1"/>
                </a:solidFill>
              </a:rPr>
              <a:t> 및 로그인</a:t>
            </a:r>
            <a:r>
              <a:rPr lang="en-US" altLang="ko-KR" sz="3600" b="1" spc="600" dirty="0">
                <a:solidFill>
                  <a:schemeClr val="bg1"/>
                </a:solidFill>
              </a:rPr>
              <a:t>,</a:t>
            </a:r>
            <a:r>
              <a:rPr lang="ko-KR" altLang="en-US" sz="3600" b="1" spc="6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91377-820B-AD3E-E14E-8D34F89197DC}"/>
              </a:ext>
            </a:extLst>
          </p:cNvPr>
          <p:cNvSpPr/>
          <p:nvPr/>
        </p:nvSpPr>
        <p:spPr>
          <a:xfrm>
            <a:off x="9987228" y="6603115"/>
            <a:ext cx="2128572" cy="230832"/>
          </a:xfrm>
          <a:prstGeom prst="rect">
            <a:avLst/>
          </a:prstGeom>
          <a:solidFill>
            <a:srgbClr val="8BA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EDBFEF-29E6-F594-7AAC-E3ED47BC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2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DD365-E7A8-A29A-E2A1-FF527F41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06" y="221844"/>
            <a:ext cx="1694527" cy="64143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C1BFE7-77D5-CE8D-EF66-24B5F0EB32A3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2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1DC2D2-254E-AA9E-6035-466AD581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50" y="383381"/>
            <a:ext cx="3346779" cy="6105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3AEFC3-B985-3278-DA42-E3768D28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118" y="376356"/>
            <a:ext cx="3837167" cy="44500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AC789E-CA11-1572-B91C-7E878100634D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5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C223A-FD3B-BB89-6D58-F459BC86F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28" y="260270"/>
            <a:ext cx="4972744" cy="63254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1EEC93-465C-2550-D4CE-72A85A994547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6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ID/PASSWORD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AEE5A-64F3-5E8C-69D2-862FBE0D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88" y="1333499"/>
            <a:ext cx="4296795" cy="463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A37DC0-680B-5D74-C4D0-E3E64A77A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19" y="1333499"/>
            <a:ext cx="4224604" cy="46343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D86262-8474-7F30-C345-40224F4F5568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3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F8AE25-AE38-A6F6-8B99-ECF82BB5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19" y="490194"/>
            <a:ext cx="5311807" cy="58776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72E59A-B90C-E8BE-B948-8932F051DA4F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6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F23CF6-2246-046C-DA84-D8471518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94" y="761180"/>
            <a:ext cx="5099751" cy="56089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F9CCF7-8D7A-4710-2818-E654DB54D69D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5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82E037-E502-884F-3868-896E669D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98" y="737812"/>
            <a:ext cx="4505954" cy="53823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CBCE15-A50F-6B5F-49F4-77F8DADC4BF4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4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217667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공지 및 고객 문의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EAE425-ECB0-1C9F-0046-A2CA3AE3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489D9B-D0B4-DF9A-6782-02657737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568047"/>
            <a:ext cx="6239266" cy="5666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C3851B-E330-05E5-CF65-90BCF2540739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9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661863" y="148225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532867" y="1559202"/>
            <a:ext cx="14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636215" y="2477948"/>
            <a:ext cx="40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532867" y="2554892"/>
            <a:ext cx="15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기술 부문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631406" y="3473638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532867" y="3550582"/>
            <a:ext cx="25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 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CA97-4915-84BE-2313-037FC8241094}"/>
              </a:ext>
            </a:extLst>
          </p:cNvPr>
          <p:cNvSpPr txBox="1"/>
          <p:nvPr/>
        </p:nvSpPr>
        <p:spPr>
          <a:xfrm>
            <a:off x="1631406" y="4535029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DEBB4-26EF-E463-90D9-B3DD0C9E3D2A}"/>
              </a:ext>
            </a:extLst>
          </p:cNvPr>
          <p:cNvSpPr txBox="1"/>
          <p:nvPr/>
        </p:nvSpPr>
        <p:spPr>
          <a:xfrm>
            <a:off x="2532867" y="4611973"/>
            <a:ext cx="24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작업 예상 기간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1D59B-2862-F509-8331-C2956C4DD8CC}"/>
              </a:ext>
            </a:extLst>
          </p:cNvPr>
          <p:cNvSpPr txBox="1"/>
          <p:nvPr/>
        </p:nvSpPr>
        <p:spPr>
          <a:xfrm>
            <a:off x="1626597" y="5501616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2784C-EEB9-1497-F474-FFAE31D1C095}"/>
              </a:ext>
            </a:extLst>
          </p:cNvPr>
          <p:cNvSpPr txBox="1"/>
          <p:nvPr/>
        </p:nvSpPr>
        <p:spPr>
          <a:xfrm>
            <a:off x="2532867" y="5578560"/>
            <a:ext cx="24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C678CC-BDF6-ECEC-BBFD-314E25AE35BF}"/>
              </a:ext>
            </a:extLst>
          </p:cNvPr>
          <p:cNvSpPr/>
          <p:nvPr/>
        </p:nvSpPr>
        <p:spPr>
          <a:xfrm>
            <a:off x="9889067" y="6485467"/>
            <a:ext cx="2226733" cy="304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고객문의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등록글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6AF1AA-2D5F-E016-688A-F7EB2EB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53" y="367889"/>
            <a:ext cx="5596361" cy="62904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1B2D6D-0BBB-EDC0-7902-AB866144938B}"/>
              </a:ext>
            </a:extLst>
          </p:cNvPr>
          <p:cNvSpPr/>
          <p:nvPr/>
        </p:nvSpPr>
        <p:spPr>
          <a:xfrm>
            <a:off x="9897533" y="6574206"/>
            <a:ext cx="2218267" cy="24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6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고객센터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FFD431-8B07-49B3-C556-9313C381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377" y="637785"/>
            <a:ext cx="6058746" cy="5582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B06AA5-1F24-A495-DDD8-3F46250EA901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5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3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상품 관련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96FDDF-95D0-ABAE-57F0-722856B8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 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B2F9C-058F-FF88-9A96-8AA49B87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54" y="568047"/>
            <a:ext cx="4054191" cy="5578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CF4199-ED8C-DE4B-0C3F-84026D9AA0A7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2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 상세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D2693-DB0B-215C-CCD0-7721B442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38" y="363497"/>
            <a:ext cx="3380211" cy="61310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DA9A3C-E88F-2CA1-3607-ABD3052A6B71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971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상세페이지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0D814A-BF56-1C58-0236-424B7CB7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070" y="145067"/>
            <a:ext cx="4977751" cy="65678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F24575-7310-D59F-3270-F90C103C629C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55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550350-E63E-1FED-E535-B35803C4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17" y="594917"/>
            <a:ext cx="4763165" cy="56681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E12000-0492-D684-A6C1-B650DDDE7D1F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2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즐겨찾기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0B366F-C453-E85D-B77A-DA11FB09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97" y="568047"/>
            <a:ext cx="5060003" cy="56571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65F2A4-FACF-251F-A71E-4CDA2810EE0A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2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DDDD02-D572-36B5-8BAB-8DA5A2CDD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92" y="491613"/>
            <a:ext cx="5339184" cy="60139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8EC40B-D562-0A56-7AE6-3A4EAD9A89EF}"/>
              </a:ext>
            </a:extLst>
          </p:cNvPr>
          <p:cNvSpPr/>
          <p:nvPr/>
        </p:nvSpPr>
        <p:spPr>
          <a:xfrm>
            <a:off x="9897533" y="6505574"/>
            <a:ext cx="2218267" cy="310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16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7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주문 결제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FB8446-258E-65F3-A2C7-401D7644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요구 사항</a:t>
            </a: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22D127-CE7A-BA9A-D2D1-D43ADABFCD0C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0CBEE0-0788-DEC8-906F-E6B12BF9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45" y="160868"/>
            <a:ext cx="3978511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결제 완료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D6C4B-A830-3AB4-2315-73E0476C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981" y="0"/>
            <a:ext cx="4727209" cy="66132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B1876D-779B-1F1B-DFB7-CE2BD322F73A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7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환불 신청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776E0-D45B-A76A-1087-ED9673C4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42" y="66675"/>
            <a:ext cx="5905500" cy="6791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2E3FFE-DF40-DC31-391D-8B918232A330}"/>
              </a:ext>
            </a:extLst>
          </p:cNvPr>
          <p:cNvSpPr/>
          <p:nvPr/>
        </p:nvSpPr>
        <p:spPr>
          <a:xfrm>
            <a:off x="10092242" y="6460068"/>
            <a:ext cx="2023558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225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9939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566593" y="3438435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관리자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C6F7D2-BF4B-FC49-E3D6-7EFA6E86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주문확인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10E8F-1365-3ABE-9850-45204136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4" y="998934"/>
            <a:ext cx="7472238" cy="49923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3422E7-4683-B602-75A4-EC1C2945F517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33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상품 추가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F5EDC5-6EEB-C021-21A4-F02B7877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00" y="301577"/>
            <a:ext cx="5349636" cy="62548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16A471-1A32-E058-B4A0-C6B3F8066661}"/>
              </a:ext>
            </a:extLst>
          </p:cNvPr>
          <p:cNvSpPr/>
          <p:nvPr/>
        </p:nvSpPr>
        <p:spPr>
          <a:xfrm>
            <a:off x="9897533" y="6556422"/>
            <a:ext cx="2218267" cy="25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1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A0E2BF-1147-A7CC-D721-57B51F5B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38" y="260270"/>
            <a:ext cx="5974062" cy="6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1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환불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D98529-864D-2A63-561F-B2E10F965D89}"/>
              </a:ext>
            </a:extLst>
          </p:cNvPr>
          <p:cNvSpPr/>
          <p:nvPr/>
        </p:nvSpPr>
        <p:spPr>
          <a:xfrm>
            <a:off x="9965267" y="6460068"/>
            <a:ext cx="2150533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E26DA-B69B-4C24-4B54-A85EF86B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055" y="0"/>
            <a:ext cx="5308782" cy="66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4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공지사항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등록글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4908F8-C3E1-FDF2-F854-F7FDCD127C39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A361E9-911C-1C18-36F1-1F5FDA87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92" y="260270"/>
            <a:ext cx="5734850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1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3-5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상품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등록글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AAD0F9-3032-4FE8-5ABD-A3F61E37B9D9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A361E9-911C-1C18-36F1-1F5FDA87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25" y="260270"/>
            <a:ext cx="5734850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75733" y="1667933"/>
            <a:ext cx="11243734" cy="4995334"/>
            <a:chOff x="1862178" y="2202371"/>
            <a:chExt cx="8476705" cy="3705057"/>
          </a:xfrm>
        </p:grpSpPr>
        <p:sp>
          <p:nvSpPr>
            <p:cNvPr id="4" name="구름 3"/>
            <p:cNvSpPr/>
            <p:nvPr/>
          </p:nvSpPr>
          <p:spPr>
            <a:xfrm>
              <a:off x="7447310" y="2259376"/>
              <a:ext cx="2628037" cy="2080271"/>
            </a:xfrm>
            <a:prstGeom prst="cloud">
              <a:avLst/>
            </a:prstGeom>
            <a:gradFill>
              <a:gsLst>
                <a:gs pos="0">
                  <a:schemeClr val="accent5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구름 4"/>
            <p:cNvSpPr/>
            <p:nvPr/>
          </p:nvSpPr>
          <p:spPr>
            <a:xfrm>
              <a:off x="3609049" y="2202371"/>
              <a:ext cx="3302801" cy="2080271"/>
            </a:xfrm>
            <a:prstGeom prst="cloud">
              <a:avLst/>
            </a:prstGeom>
            <a:gradFill>
              <a:gsLst>
                <a:gs pos="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V="1">
              <a:off x="6909660" y="3168429"/>
              <a:ext cx="552805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2705724" y="3145847"/>
              <a:ext cx="846018" cy="14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069" y="3114559"/>
              <a:ext cx="1058130" cy="7159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557" y="2704708"/>
              <a:ext cx="483281" cy="8663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521087" y="2476014"/>
              <a:ext cx="1522121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 Docker Compose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09079" y="2794685"/>
              <a:ext cx="1701732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Oracle Cloud DB</a:t>
              </a:r>
              <a:endParaRPr lang="ko-KR" altLang="en-US" sz="10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926994" y="2975507"/>
              <a:ext cx="630565" cy="608913"/>
              <a:chOff x="353936" y="2358158"/>
              <a:chExt cx="1457214" cy="1144230"/>
            </a:xfrm>
          </p:grpSpPr>
          <p:pic>
            <p:nvPicPr>
              <p:cNvPr id="13" name="그림 12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49" y="2358158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341" y="2847086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5" name="그림 14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36" y="2776581"/>
                <a:ext cx="666809" cy="65530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953437" y="4337768"/>
              <a:ext cx="2824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16G, Disk 8G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S/W : </a:t>
              </a:r>
              <a:br>
                <a:rPr lang="en-US" altLang="ko-KR" sz="800" dirty="0"/>
              </a:br>
              <a:r>
                <a:rPr lang="en-US" altLang="ko-KR" sz="800" dirty="0"/>
                <a:t>- OS     : Windows Pro</a:t>
              </a:r>
              <a:br>
                <a:rPr lang="en-US" altLang="ko-KR" sz="800" dirty="0"/>
              </a:br>
              <a:r>
                <a:rPr lang="en-US" altLang="ko-KR" sz="800" dirty="0"/>
                <a:t>- WAS  : Tomcat</a:t>
              </a:r>
              <a:br>
                <a:rPr lang="en-US" altLang="ko-KR" sz="800" dirty="0"/>
              </a:br>
              <a:r>
                <a:rPr lang="en-US" altLang="ko-KR" sz="800" dirty="0"/>
                <a:t>- Frontend : </a:t>
              </a:r>
              <a:r>
                <a:rPr lang="en-US" altLang="ko-KR" sz="800" dirty="0" err="1"/>
                <a:t>Vue</a:t>
              </a:r>
              <a:r>
                <a:rPr lang="en-US" altLang="ko-KR" sz="800" dirty="0"/>
                <a:t> 3 Framework</a:t>
              </a:r>
              <a:br>
                <a:rPr lang="en-US" altLang="ko-KR" sz="800" dirty="0"/>
              </a:br>
              <a:r>
                <a:rPr lang="en-US" altLang="ko-KR" sz="800" dirty="0"/>
                <a:t>- Backend : Open </a:t>
              </a:r>
              <a:r>
                <a:rPr lang="en-US" altLang="ko-KR" sz="800" dirty="0" err="1"/>
                <a:t>Jdk</a:t>
              </a:r>
              <a:r>
                <a:rPr lang="en-US" altLang="ko-KR" sz="800" dirty="0"/>
                <a:t> 17, Spring boot 3.x</a:t>
              </a:r>
              <a:br>
                <a:rPr lang="en-US" altLang="ko-KR" sz="800" dirty="0"/>
              </a:br>
              <a:r>
                <a:rPr lang="en-US" altLang="ko-KR" sz="800" dirty="0"/>
                <a:t>- </a:t>
              </a:r>
              <a:r>
                <a:rPr lang="ko-KR" altLang="en-US" sz="800" dirty="0"/>
                <a:t>기타 </a:t>
              </a:r>
              <a:r>
                <a:rPr lang="en-US" altLang="ko-KR" sz="800" dirty="0"/>
                <a:t>: Kafka , Docker </a:t>
              </a:r>
              <a:br>
                <a:rPr lang="en-US" altLang="ko-KR" sz="800" dirty="0"/>
              </a:br>
              <a:endParaRPr lang="en-US" altLang="ko-KR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1667" y="4385458"/>
              <a:ext cx="2867216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1G, DISK 10G </a:t>
              </a:r>
              <a:br>
                <a:rPr lang="en-US" altLang="ko-KR" sz="800" dirty="0"/>
              </a:br>
              <a:r>
                <a:rPr lang="en-US" altLang="ko-KR" sz="800" dirty="0"/>
                <a:t>S/W : ORACLE 19C </a:t>
              </a:r>
              <a:r>
                <a:rPr lang="ko-KR" altLang="en-US" sz="800" dirty="0"/>
                <a:t>자율 운영 </a:t>
              </a:r>
              <a:r>
                <a:rPr lang="en-US" altLang="ko-KR" sz="800" dirty="0"/>
                <a:t>DB</a:t>
              </a:r>
              <a:br>
                <a:rPr lang="en-US" altLang="ko-KR" sz="800" dirty="0"/>
              </a:br>
              <a:r>
                <a:rPr lang="ko-KR" altLang="en-US" sz="800" dirty="0"/>
                <a:t>자율 운영 </a:t>
              </a:r>
              <a:r>
                <a:rPr lang="en-US" altLang="ko-KR" sz="800" dirty="0"/>
                <a:t>DB : S/W </a:t>
              </a:r>
              <a:r>
                <a:rPr lang="ko-KR" altLang="en-US" sz="800" dirty="0"/>
                <a:t>설치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관리 오라클에서 전담</a:t>
              </a:r>
              <a:endParaRPr lang="en-US" altLang="ko-KR" sz="8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908" y="3390577"/>
              <a:ext cx="79499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H="1" flipV="1">
              <a:off x="6916010" y="3379421"/>
              <a:ext cx="519421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15754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8009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9410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1665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2178" y="4390137"/>
              <a:ext cx="216590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/>
                <a:t>사용자 웹 브라우저</a:t>
              </a:r>
              <a:endParaRPr lang="en-US" altLang="ko-KR" sz="9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55" y="2718050"/>
              <a:ext cx="483281" cy="86637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145930" y="3528994"/>
              <a:ext cx="1015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Frontend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container)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26122" y="3523133"/>
              <a:ext cx="10214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Backend &amp; Kafka</a:t>
              </a:r>
            </a:p>
            <a:p>
              <a:pPr algn="ctr"/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dontainer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96" y="3144401"/>
              <a:ext cx="717006" cy="683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25207" y="329257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86B124-2C72-0C4A-237D-8D1067E50AC0}"/>
              </a:ext>
            </a:extLst>
          </p:cNvPr>
          <p:cNvSpPr/>
          <p:nvPr/>
        </p:nvSpPr>
        <p:spPr>
          <a:xfrm>
            <a:off x="242331" y="-3777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65381-0337-8217-6047-38465D6D396D}"/>
              </a:ext>
            </a:extLst>
          </p:cNvPr>
          <p:cNvSpPr txBox="1"/>
          <p:nvPr/>
        </p:nvSpPr>
        <p:spPr>
          <a:xfrm>
            <a:off x="1146304" y="133383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9C2EF-0909-CB60-AAAB-3F342CAC1CEE}"/>
              </a:ext>
            </a:extLst>
          </p:cNvPr>
          <p:cNvSpPr txBox="1"/>
          <p:nvPr/>
        </p:nvSpPr>
        <p:spPr>
          <a:xfrm>
            <a:off x="1146304" y="379604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구성도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86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5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D22291-B826-DF93-D168-6840D076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6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역할 분담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91058"/>
              </p:ext>
            </p:extLst>
          </p:nvPr>
        </p:nvGraphicFramePr>
        <p:xfrm>
          <a:off x="811715" y="1308555"/>
          <a:ext cx="10568569" cy="496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김의현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상품등록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쿠폰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넛지포인트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공민식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상품결제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환불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제은성</a:t>
                      </a:r>
                      <a:endParaRPr lang="ko-KR" altLang="en-US" sz="1400" b="1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회원정보 수정 및 탈퇴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 주문조회 및 관리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9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하유정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주문 시스템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 상세페이지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주문 관리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 조회 및 수정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김동주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서비스 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즐겨찾기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6899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김지영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홈페이지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검색기능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배너 홍보기능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E315BF2-7DBA-04EE-B139-1A44BEB0DBBF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</a:p>
        </p:txBody>
      </p:sp>
      <p:pic>
        <p:nvPicPr>
          <p:cNvPr id="6" name="그림 5" descr="텍스트, 스크린샷, 도표, 회로이(가) 표시된 사진&#10;&#10;자동 생성된 설명">
            <a:extLst>
              <a:ext uri="{FF2B5EF4-FFF2-40B4-BE49-F238E27FC236}">
                <a16:creationId xmlns:a16="http://schemas.microsoft.com/office/drawing/2014/main" id="{CF5F5F60-B1CD-A320-F51B-C918158E7A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573"/>
            <a:ext cx="12192000" cy="60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9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2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예상 기간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613AD-3182-CE7E-C581-F7506305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47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예상 작업 기간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F3850-FB54-D381-5EFC-A419FB85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727"/>
            <a:ext cx="12192000" cy="20505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11BE8A-8D03-D285-E02E-0DFD2E3B9FBB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504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5506F-78D5-2584-1616-43A4A168F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67" y="6529104"/>
            <a:ext cx="2089794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3E2A82-9D58-6D27-ECC9-B478DC3B9CBD}"/>
              </a:ext>
            </a:extLst>
          </p:cNvPr>
          <p:cNvSpPr/>
          <p:nvPr/>
        </p:nvSpPr>
        <p:spPr>
          <a:xfrm>
            <a:off x="9987228" y="6443133"/>
            <a:ext cx="2128572" cy="373880"/>
          </a:xfrm>
          <a:prstGeom prst="rect">
            <a:avLst/>
          </a:prstGeom>
          <a:solidFill>
            <a:srgbClr val="78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73711" y="1750979"/>
            <a:ext cx="4810539" cy="4495767"/>
            <a:chOff x="386055" y="894218"/>
            <a:chExt cx="4798195" cy="57165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4B6D5-C52C-FD27-F7C8-B6798AB2F67C}"/>
                </a:ext>
              </a:extLst>
            </p:cNvPr>
            <p:cNvSpPr/>
            <p:nvPr/>
          </p:nvSpPr>
          <p:spPr>
            <a:xfrm>
              <a:off x="475577" y="3560684"/>
              <a:ext cx="4708673" cy="30501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068963-8C4C-EDD9-B2D6-C292CECD858D}"/>
                </a:ext>
              </a:extLst>
            </p:cNvPr>
            <p:cNvSpPr/>
            <p:nvPr/>
          </p:nvSpPr>
          <p:spPr>
            <a:xfrm>
              <a:off x="1325072" y="5571283"/>
              <a:ext cx="2977290" cy="6443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Frontend (</a:t>
              </a:r>
              <a:r>
                <a:rPr kumimoji="1" lang="en-US" altLang="ko-KR" sz="1400" dirty="0" err="1"/>
                <a:t>docker</a:t>
              </a:r>
              <a:r>
                <a:rPr kumimoji="1" lang="en-US" altLang="ko-KR" sz="1400" dirty="0"/>
                <a:t> container)</a:t>
              </a:r>
              <a:endParaRPr kumimoji="1" lang="ko-KR" altLang="en-US" sz="14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0B914F-FCFB-AEDA-8838-7FCCC9432CAD}"/>
                </a:ext>
              </a:extLst>
            </p:cNvPr>
            <p:cNvSpPr/>
            <p:nvPr/>
          </p:nvSpPr>
          <p:spPr>
            <a:xfrm>
              <a:off x="386055" y="894218"/>
              <a:ext cx="4708673" cy="6443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Oracle</a:t>
              </a:r>
              <a:endParaRPr kumimoji="1"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43B2E7-9461-EDB2-C70D-06237AA8B704}"/>
                </a:ext>
              </a:extLst>
            </p:cNvPr>
            <p:cNvSpPr/>
            <p:nvPr/>
          </p:nvSpPr>
          <p:spPr>
            <a:xfrm>
              <a:off x="1325072" y="3908702"/>
              <a:ext cx="2930156" cy="6443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+mj-lt"/>
                </a:rPr>
                <a:t>주문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결제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배송</a:t>
              </a:r>
              <a:endParaRPr kumimoji="1" lang="en-US" altLang="ko-KR" sz="1400" dirty="0">
                <a:latin typeface="+mj-lt"/>
              </a:endParaRPr>
            </a:p>
            <a:p>
              <a:pPr algn="ctr"/>
              <a:r>
                <a:rPr kumimoji="1" lang="en-US" altLang="ko-KR" sz="1400" dirty="0">
                  <a:latin typeface="+mj-lt"/>
                </a:rPr>
                <a:t>Backend(</a:t>
              </a:r>
              <a:r>
                <a:rPr kumimoji="1" lang="en-US" altLang="ko-KR" sz="1400" dirty="0" err="1">
                  <a:latin typeface="+mj-lt"/>
                </a:rPr>
                <a:t>docker</a:t>
              </a:r>
              <a:r>
                <a:rPr kumimoji="1" lang="en-US" altLang="ko-KR" sz="1400" dirty="0">
                  <a:latin typeface="+mj-lt"/>
                </a:rPr>
                <a:t> container)</a:t>
              </a:r>
              <a:endParaRPr kumimoji="1" lang="ko-KR" altLang="en-US" sz="1400" dirty="0">
                <a:latin typeface="+mj-lt"/>
              </a:endParaRPr>
            </a:p>
          </p:txBody>
        </p:sp>
        <p:sp>
          <p:nvSpPr>
            <p:cNvPr id="28" name="아래쪽 화살표[D] 14">
              <a:extLst>
                <a:ext uri="{FF2B5EF4-FFF2-40B4-BE49-F238E27FC236}">
                  <a16:creationId xmlns:a16="http://schemas.microsoft.com/office/drawing/2014/main" id="{20EFA680-127C-57D8-D695-B18C2E88A687}"/>
                </a:ext>
              </a:extLst>
            </p:cNvPr>
            <p:cNvSpPr/>
            <p:nvPr/>
          </p:nvSpPr>
          <p:spPr>
            <a:xfrm rot="10800000">
              <a:off x="2906777" y="1633548"/>
              <a:ext cx="195428" cy="2142122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아래쪽 화살표[D] 15">
              <a:extLst>
                <a:ext uri="{FF2B5EF4-FFF2-40B4-BE49-F238E27FC236}">
                  <a16:creationId xmlns:a16="http://schemas.microsoft.com/office/drawing/2014/main" id="{DA141750-4866-8352-D49C-CBF71F4BE042}"/>
                </a:ext>
              </a:extLst>
            </p:cNvPr>
            <p:cNvSpPr/>
            <p:nvPr/>
          </p:nvSpPr>
          <p:spPr>
            <a:xfrm>
              <a:off x="2515920" y="2940684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95B69D-B25A-B8E6-3AB3-54B5E88A0E54}"/>
                </a:ext>
              </a:extLst>
            </p:cNvPr>
            <p:cNvSpPr/>
            <p:nvPr/>
          </p:nvSpPr>
          <p:spPr>
            <a:xfrm>
              <a:off x="435814" y="2144324"/>
              <a:ext cx="4708673" cy="6443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Kafka</a:t>
              </a:r>
              <a:endParaRPr kumimoji="1" lang="ko-KR" altLang="en-US" sz="1400" dirty="0"/>
            </a:p>
          </p:txBody>
        </p:sp>
        <p:sp>
          <p:nvSpPr>
            <p:cNvPr id="31" name="아래쪽 화살표[D] 2">
              <a:extLst>
                <a:ext uri="{FF2B5EF4-FFF2-40B4-BE49-F238E27FC236}">
                  <a16:creationId xmlns:a16="http://schemas.microsoft.com/office/drawing/2014/main" id="{6CD915EC-4401-77BF-BB83-90EFB5F31233}"/>
                </a:ext>
              </a:extLst>
            </p:cNvPr>
            <p:cNvSpPr/>
            <p:nvPr/>
          </p:nvSpPr>
          <p:spPr>
            <a:xfrm rot="10800000">
              <a:off x="2711349" y="4686098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CFD0E1-DFB2-1AF0-D275-B9CF27973770}"/>
                </a:ext>
              </a:extLst>
            </p:cNvPr>
            <p:cNvSpPr txBox="1"/>
            <p:nvPr/>
          </p:nvSpPr>
          <p:spPr>
            <a:xfrm>
              <a:off x="591106" y="4901084"/>
              <a:ext cx="1738626" cy="33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Docker Compose</a:t>
              </a:r>
              <a:endParaRPr kumimoji="1"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21428-CB75-AB60-C9E9-34A96DE3FADE}"/>
                </a:ext>
              </a:extLst>
            </p:cNvPr>
            <p:cNvSpPr txBox="1"/>
            <p:nvPr/>
          </p:nvSpPr>
          <p:spPr>
            <a:xfrm>
              <a:off x="905304" y="3081435"/>
              <a:ext cx="1610616" cy="226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j-lt"/>
                </a:rPr>
                <a:t>Consume &amp; Producer</a:t>
              </a:r>
              <a:endParaRPr kumimoji="1" lang="ko-KR" altLang="en-US" sz="1000" dirty="0">
                <a:latin typeface="+mj-lt"/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>
            <a:off x="5722708" y="2903183"/>
            <a:ext cx="715618" cy="163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21428-CB75-AB60-C9E9-34A96DE3FADE}"/>
              </a:ext>
            </a:extLst>
          </p:cNvPr>
          <p:cNvSpPr txBox="1"/>
          <p:nvPr/>
        </p:nvSpPr>
        <p:spPr>
          <a:xfrm>
            <a:off x="5329457" y="2435067"/>
            <a:ext cx="1610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j-lt"/>
              </a:rPr>
              <a:t>프로젝트 고도화 전환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10382" y="126653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011" y="129775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고도화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90292" y="1750979"/>
            <a:ext cx="4457437" cy="4389120"/>
            <a:chOff x="6690292" y="2115047"/>
            <a:chExt cx="4457437" cy="4389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6690292" y="2115047"/>
              <a:ext cx="4457437" cy="4389120"/>
              <a:chOff x="2330711" y="703385"/>
              <a:chExt cx="4396092" cy="585644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5BA40CA-D013-4FE1-DF63-F0AD62B5B077}"/>
                  </a:ext>
                </a:extLst>
              </p:cNvPr>
              <p:cNvSpPr/>
              <p:nvPr/>
            </p:nvSpPr>
            <p:spPr>
              <a:xfrm>
                <a:off x="2455452" y="3369852"/>
                <a:ext cx="4271351" cy="318997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35765" y="5768997"/>
                <a:ext cx="1482092" cy="67390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Frontend (pod)</a:t>
                </a:r>
                <a:endParaRPr kumimoji="1" lang="ko-KR" altLang="en-US" sz="12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D0B914F-FCFB-AEDA-8838-7FCCC9432CAD}"/>
                  </a:ext>
                </a:extLst>
              </p:cNvPr>
              <p:cNvSpPr/>
              <p:nvPr/>
            </p:nvSpPr>
            <p:spPr>
              <a:xfrm>
                <a:off x="2365930" y="703385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Oracle</a:t>
                </a:r>
                <a:endParaRPr kumimoji="1" lang="ko-KR" altLang="en-US" sz="14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9A4422-DD75-26E9-1EB9-A8DF87B17F7B}"/>
                  </a:ext>
                </a:extLst>
              </p:cNvPr>
              <p:cNvSpPr/>
              <p:nvPr/>
            </p:nvSpPr>
            <p:spPr>
              <a:xfrm>
                <a:off x="2813111" y="3760871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주문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243B2E7-9461-EDB2-C70D-06237AA8B704}"/>
                  </a:ext>
                </a:extLst>
              </p:cNvPr>
              <p:cNvSpPr/>
              <p:nvPr/>
            </p:nvSpPr>
            <p:spPr>
              <a:xfrm>
                <a:off x="4308065" y="3765623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/>
                  <a:t>결제</a:t>
                </a:r>
                <a:r>
                  <a:rPr kumimoji="1" lang="en-US" altLang="ko-KR" sz="1000"/>
                  <a:t> 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CE4924-1B8E-FC63-C512-A968062CA253}"/>
                  </a:ext>
                </a:extLst>
              </p:cNvPr>
              <p:cNvSpPr/>
              <p:nvPr/>
            </p:nvSpPr>
            <p:spPr>
              <a:xfrm>
                <a:off x="5713613" y="3789687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배송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3" name="아래쪽 화살표[D] 12">
                <a:extLst>
                  <a:ext uri="{FF2B5EF4-FFF2-40B4-BE49-F238E27FC236}">
                    <a16:creationId xmlns:a16="http://schemas.microsoft.com/office/drawing/2014/main" id="{B69DCEFA-D34E-147D-1428-8EB5D0EDC66C}"/>
                  </a:ext>
                </a:extLst>
              </p:cNvPr>
              <p:cNvSpPr/>
              <p:nvPr/>
            </p:nvSpPr>
            <p:spPr>
              <a:xfrm rot="10800000">
                <a:off x="4042149" y="1453539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아래쪽 화살표[D] 13">
                <a:extLst>
                  <a:ext uri="{FF2B5EF4-FFF2-40B4-BE49-F238E27FC236}">
                    <a16:creationId xmlns:a16="http://schemas.microsoft.com/office/drawing/2014/main" id="{9FD82CD0-83CE-9AA7-A3E9-1C2DBACE7D5D}"/>
                  </a:ext>
                </a:extLst>
              </p:cNvPr>
              <p:cNvSpPr/>
              <p:nvPr/>
            </p:nvSpPr>
            <p:spPr>
              <a:xfrm>
                <a:off x="3685975" y="2744085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아래쪽 화살표[D] 14">
                <a:extLst>
                  <a:ext uri="{FF2B5EF4-FFF2-40B4-BE49-F238E27FC236}">
                    <a16:creationId xmlns:a16="http://schemas.microsoft.com/office/drawing/2014/main" id="{20EFA680-127C-57D8-D695-B18C2E88A687}"/>
                  </a:ext>
                </a:extLst>
              </p:cNvPr>
              <p:cNvSpPr/>
              <p:nvPr/>
            </p:nvSpPr>
            <p:spPr>
              <a:xfrm rot="10800000">
                <a:off x="5227090" y="1400400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아래쪽 화살표[D] 15">
                <a:extLst>
                  <a:ext uri="{FF2B5EF4-FFF2-40B4-BE49-F238E27FC236}">
                    <a16:creationId xmlns:a16="http://schemas.microsoft.com/office/drawing/2014/main" id="{DA141750-4866-8352-D49C-CBF71F4BE042}"/>
                  </a:ext>
                </a:extLst>
              </p:cNvPr>
              <p:cNvSpPr/>
              <p:nvPr/>
            </p:nvSpPr>
            <p:spPr>
              <a:xfrm>
                <a:off x="4938491" y="2793190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95B69D-B25A-B8E6-3AB3-54B5E88A0E54}"/>
                  </a:ext>
                </a:extLst>
              </p:cNvPr>
              <p:cNvSpPr/>
              <p:nvPr/>
            </p:nvSpPr>
            <p:spPr>
              <a:xfrm>
                <a:off x="2415689" y="1953491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Kafka</a:t>
                </a:r>
                <a:endParaRPr kumimoji="1"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21428-CB75-AB60-C9E9-34A96DE3FADE}"/>
                  </a:ext>
                </a:extLst>
              </p:cNvPr>
              <p:cNvSpPr txBox="1"/>
              <p:nvPr/>
            </p:nvSpPr>
            <p:spPr>
              <a:xfrm>
                <a:off x="2330711" y="2863527"/>
                <a:ext cx="1621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dirty="0">
                    <a:latin typeface="+mj-lt"/>
                  </a:rPr>
                  <a:t>Consume &amp; Producer</a:t>
                </a:r>
                <a:endParaRPr kumimoji="1" lang="ko-KR" altLang="en-US" sz="1000" dirty="0">
                  <a:latin typeface="+mj-lt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C9B14-0AA9-B57C-7998-9992112D458B}"/>
                  </a:ext>
                </a:extLst>
              </p:cNvPr>
              <p:cNvSpPr txBox="1"/>
              <p:nvPr/>
            </p:nvSpPr>
            <p:spPr>
              <a:xfrm>
                <a:off x="2620758" y="4861567"/>
                <a:ext cx="1245766" cy="59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/>
                  <a:t>k8s</a:t>
                </a:r>
                <a:br>
                  <a:rPr kumimoji="1" lang="en-US" altLang="ko-KR" sz="1400" dirty="0"/>
                </a:br>
                <a:r>
                  <a:rPr kumimoji="1" lang="en-US" altLang="ko-KR" sz="1400" dirty="0"/>
                  <a:t>(</a:t>
                </a:r>
                <a:r>
                  <a:rPr kumimoji="1" lang="en-US" altLang="ko-KR" sz="1400" dirty="0" err="1"/>
                  <a:t>kubernates</a:t>
                </a:r>
                <a:r>
                  <a:rPr kumimoji="1" lang="en-US" altLang="ko-KR" sz="1400" dirty="0"/>
                  <a:t>)</a:t>
                </a:r>
                <a:endParaRPr kumimoji="1" lang="ko-KR" altLang="en-US" sz="1400" dirty="0"/>
              </a:p>
            </p:txBody>
          </p:sp>
          <p:sp>
            <p:nvSpPr>
              <p:cNvPr id="3" name="아래쪽 화살표[D] 2">
                <a:extLst>
                  <a:ext uri="{FF2B5EF4-FFF2-40B4-BE49-F238E27FC236}">
                    <a16:creationId xmlns:a16="http://schemas.microsoft.com/office/drawing/2014/main" id="{F8287557-1EB8-79FA-153B-8B2FD57BB85E}"/>
                  </a:ext>
                </a:extLst>
              </p:cNvPr>
              <p:cNvSpPr/>
              <p:nvPr/>
            </p:nvSpPr>
            <p:spPr>
              <a:xfrm rot="10800000">
                <a:off x="4531277" y="5370377"/>
                <a:ext cx="313073" cy="319400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아래쪽 화살표[D] 11">
                <a:extLst>
                  <a:ext uri="{FF2B5EF4-FFF2-40B4-BE49-F238E27FC236}">
                    <a16:creationId xmlns:a16="http://schemas.microsoft.com/office/drawing/2014/main" id="{84E2A51F-1386-E681-10A6-E9F895EDBEFB}"/>
                  </a:ext>
                </a:extLst>
              </p:cNvPr>
              <p:cNvSpPr/>
              <p:nvPr/>
            </p:nvSpPr>
            <p:spPr>
              <a:xfrm rot="16200000">
                <a:off x="5282646" y="4010190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아래쪽 화살표[D] 21">
                <a:extLst>
                  <a:ext uri="{FF2B5EF4-FFF2-40B4-BE49-F238E27FC236}">
                    <a16:creationId xmlns:a16="http://schemas.microsoft.com/office/drawing/2014/main" id="{7EA90255-508F-4CAC-0D14-01499B0699F7}"/>
                  </a:ext>
                </a:extLst>
              </p:cNvPr>
              <p:cNvSpPr/>
              <p:nvPr/>
            </p:nvSpPr>
            <p:spPr>
              <a:xfrm rot="16200000">
                <a:off x="3839545" y="3976897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52701" y="4870449"/>
                <a:ext cx="1482092" cy="41797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Ingress(</a:t>
                </a:r>
                <a:r>
                  <a:rPr kumimoji="1" lang="en-US" altLang="ko-KR" sz="1200" dirty="0" err="1"/>
                  <a:t>nginx</a:t>
                </a:r>
                <a:r>
                  <a:rPr kumimoji="1" lang="en-US" altLang="ko-KR" sz="1200" dirty="0"/>
                  <a:t>)</a:t>
                </a:r>
                <a:endParaRPr kumimoji="1" lang="ko-KR" altLang="en-US" sz="1200" dirty="0"/>
              </a:p>
            </p:txBody>
          </p:sp>
        </p:grpSp>
        <p:sp>
          <p:nvSpPr>
            <p:cNvPr id="43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44741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93813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9406138" y="4968828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B7F84-35B1-CE9B-DD76-F70F4DE77BED}"/>
              </a:ext>
            </a:extLst>
          </p:cNvPr>
          <p:cNvSpPr/>
          <p:nvPr/>
        </p:nvSpPr>
        <p:spPr>
          <a:xfrm>
            <a:off x="242331" y="-3777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E6F72-E38F-D5AD-E1CA-88822CEB2716}"/>
              </a:ext>
            </a:extLst>
          </p:cNvPr>
          <p:cNvSpPr txBox="1"/>
          <p:nvPr/>
        </p:nvSpPr>
        <p:spPr>
          <a:xfrm>
            <a:off x="1146304" y="133383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FF09C-5440-8AB2-51C0-31E7E3E0E42D}"/>
              </a:ext>
            </a:extLst>
          </p:cNvPr>
          <p:cNvSpPr txBox="1"/>
          <p:nvPr/>
        </p:nvSpPr>
        <p:spPr>
          <a:xfrm>
            <a:off x="1146304" y="379604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구성도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B7C504-55D7-282B-F283-1CB7F5A3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0"/>
            <a:ext cx="12192000" cy="45615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388B96-5554-F0FC-07D4-DD6B46F5E3F5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C20C99-2936-7B7D-7209-7C0CED7FF035}"/>
              </a:ext>
            </a:extLst>
          </p:cNvPr>
          <p:cNvSpPr/>
          <p:nvPr/>
        </p:nvSpPr>
        <p:spPr>
          <a:xfrm>
            <a:off x="1557866" y="2954867"/>
            <a:ext cx="508000" cy="143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86B3-1E07-C90D-C88E-4976C2DD4790}"/>
              </a:ext>
            </a:extLst>
          </p:cNvPr>
          <p:cNvSpPr txBox="1"/>
          <p:nvPr/>
        </p:nvSpPr>
        <p:spPr>
          <a:xfrm>
            <a:off x="1472458" y="2899517"/>
            <a:ext cx="508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검색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요구사항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1A1D35-ED8E-9F57-82D3-20B8586D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241"/>
            <a:ext cx="12192000" cy="28905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4474CF-2724-7A4F-AB19-ED91FF1544A4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1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기술 부문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0000B-AB54-3544-7B90-DA11C6016157}"/>
              </a:ext>
            </a:extLst>
          </p:cNvPr>
          <p:cNvSpPr/>
          <p:nvPr/>
        </p:nvSpPr>
        <p:spPr>
          <a:xfrm>
            <a:off x="9987228" y="6603115"/>
            <a:ext cx="2128572" cy="230832"/>
          </a:xfrm>
          <a:prstGeom prst="rect">
            <a:avLst/>
          </a:prstGeom>
          <a:solidFill>
            <a:srgbClr val="8BA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78274-C300-DE44-EDFF-36FE756A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89" y="6550290"/>
            <a:ext cx="21300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2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 부문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AD6C29-B555-6DED-120A-1E2AB3A5F733}"/>
              </a:ext>
            </a:extLst>
          </p:cNvPr>
          <p:cNvSpPr/>
          <p:nvPr/>
        </p:nvSpPr>
        <p:spPr>
          <a:xfrm>
            <a:off x="581402" y="1163989"/>
            <a:ext cx="1948542" cy="48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형상관리도구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FDD7C0-B7C4-65B4-03C8-3236D6510EDB}"/>
              </a:ext>
            </a:extLst>
          </p:cNvPr>
          <p:cNvSpPr/>
          <p:nvPr/>
        </p:nvSpPr>
        <p:spPr>
          <a:xfrm>
            <a:off x="2954488" y="1163988"/>
            <a:ext cx="1948542" cy="48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 END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72305-9E13-A7C8-FADD-CFCE9F3AD42A}"/>
              </a:ext>
            </a:extLst>
          </p:cNvPr>
          <p:cNvSpPr/>
          <p:nvPr/>
        </p:nvSpPr>
        <p:spPr>
          <a:xfrm>
            <a:off x="5261276" y="1163988"/>
            <a:ext cx="1948542" cy="48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END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2208E7-0D91-6EAF-20A1-8751668224B4}"/>
              </a:ext>
            </a:extLst>
          </p:cNvPr>
          <p:cNvSpPr/>
          <p:nvPr/>
        </p:nvSpPr>
        <p:spPr>
          <a:xfrm>
            <a:off x="9874852" y="1163987"/>
            <a:ext cx="1948542" cy="48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9DAD41-6C25-4661-E8A3-C967D91F0259}"/>
              </a:ext>
            </a:extLst>
          </p:cNvPr>
          <p:cNvSpPr/>
          <p:nvPr/>
        </p:nvSpPr>
        <p:spPr>
          <a:xfrm>
            <a:off x="7568064" y="1163988"/>
            <a:ext cx="1948542" cy="48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CB69E1-FFAB-9A98-8D99-C3C3A5BF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2" y="2303257"/>
            <a:ext cx="967824" cy="15774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14D45D-B063-4800-81BB-644BB065D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86" y="2522566"/>
            <a:ext cx="1455546" cy="3429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4EF170-0C70-5123-DDC4-656F708C1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986" y="2865496"/>
            <a:ext cx="1569856" cy="23014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C38747-91F1-87DE-9BA7-FDE325A73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293" y="2522566"/>
            <a:ext cx="876376" cy="8382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9BBE10-2D29-B580-A744-813F8FE88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80" y="3650390"/>
            <a:ext cx="1531753" cy="11583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E32EF7-34C6-67F4-F182-CDA17D2C6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120" y="2425355"/>
            <a:ext cx="1539373" cy="11888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001309-E35C-80D3-63E7-545E49F66A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95" y="3888487"/>
            <a:ext cx="647878" cy="6124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7CD022-A97A-3D17-53AD-33B227784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011" y="4649432"/>
            <a:ext cx="533446" cy="5105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96411D-DF09-A650-91AE-D34D00D96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569" y="2700549"/>
            <a:ext cx="1675107" cy="3715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72100C3-A6AF-081E-1098-4932C366C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1568" y="3162036"/>
            <a:ext cx="1675107" cy="3908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429F929-71B1-D25C-AA18-67656990A5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7184" y="3747914"/>
            <a:ext cx="1236042" cy="4727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FCA7A19-50C5-84B4-2DFE-F8C24E4C4457}"/>
              </a:ext>
            </a:extLst>
          </p:cNvPr>
          <p:cNvSpPr/>
          <p:nvPr/>
        </p:nvSpPr>
        <p:spPr>
          <a:xfrm>
            <a:off x="9897533" y="6460068"/>
            <a:ext cx="2218267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968</Words>
  <Application>Microsoft Office PowerPoint</Application>
  <PresentationFormat>와이드스크린</PresentationFormat>
  <Paragraphs>227</Paragraphs>
  <Slides>46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유정 하</cp:lastModifiedBy>
  <cp:revision>26</cp:revision>
  <dcterms:created xsi:type="dcterms:W3CDTF">2022-12-21T02:15:26Z</dcterms:created>
  <dcterms:modified xsi:type="dcterms:W3CDTF">2024-04-30T03:29:25Z</dcterms:modified>
</cp:coreProperties>
</file>